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325" r:id="rId3"/>
    <p:sldId id="301" r:id="rId4"/>
    <p:sldId id="302" r:id="rId5"/>
    <p:sldId id="303" r:id="rId6"/>
    <p:sldId id="304" r:id="rId7"/>
    <p:sldId id="276" r:id="rId8"/>
    <p:sldId id="310" r:id="rId9"/>
    <p:sldId id="327" r:id="rId10"/>
    <p:sldId id="326" r:id="rId11"/>
    <p:sldId id="291" r:id="rId12"/>
    <p:sldId id="328" r:id="rId13"/>
    <p:sldId id="32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157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21/01/2018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tican.va/holy_father/paul_vi/speeches/1971/may/documents/hf_p-vi_spe_19710519_terziari-francescani_i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8307248" cy="1472184"/>
          </a:xfrm>
        </p:spPr>
        <p:txBody>
          <a:bodyPr>
            <a:noAutofit/>
          </a:bodyPr>
          <a:lstStyle/>
          <a:p>
            <a:r>
              <a:rPr lang="it-IT" sz="4800" b="1" dirty="0" smtClean="0"/>
              <a:t>“Annunciare Cristo con la vita e con la Parola” </a:t>
            </a:r>
            <a:r>
              <a:rPr lang="it-IT" sz="2400" b="1" dirty="0" smtClean="0"/>
              <a:t>(cfr. CCGGnr6)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488832" cy="858856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CREDIBILI:</a:t>
            </a:r>
          </a:p>
        </p:txBody>
      </p:sp>
      <p:pic>
        <p:nvPicPr>
          <p:cNvPr id="14340" name="Picture 4" descr="Risultati immagini per credibi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176972"/>
            <a:ext cx="6939136" cy="3469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Risultati immagini per coeren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380" y="620688"/>
            <a:ext cx="8731620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8466144" cy="5771728"/>
          </a:xfrm>
        </p:spPr>
        <p:txBody>
          <a:bodyPr>
            <a:noAutofit/>
          </a:bodyPr>
          <a:lstStyle/>
          <a:p>
            <a:r>
              <a:rPr lang="it-IT" sz="5400" dirty="0" smtClean="0"/>
              <a:t>- la capacità di “leggere” se stessi</a:t>
            </a:r>
          </a:p>
        </p:txBody>
      </p:sp>
      <p:pic>
        <p:nvPicPr>
          <p:cNvPr id="7170" name="Picture 2" descr="Risultati immagini per so chi so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80276"/>
            <a:ext cx="5332462" cy="4615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- la capacità di accogliere lo sguardo dell’altro</a:t>
            </a:r>
            <a:endParaRPr lang="it-IT" dirty="0"/>
          </a:p>
        </p:txBody>
      </p:sp>
      <p:pic>
        <p:nvPicPr>
          <p:cNvPr id="30722" name="Picture 2" descr="Risultati immagini per fiducia negli altri"/>
          <p:cNvPicPr>
            <a:picLocks noChangeAspect="1" noChangeArrowheads="1"/>
          </p:cNvPicPr>
          <p:nvPr/>
        </p:nvPicPr>
        <p:blipFill>
          <a:blip r:embed="rId2" cstate="print"/>
          <a:srcRect l="7375" r="31777"/>
          <a:stretch>
            <a:fillRect/>
          </a:stretch>
        </p:blipFill>
        <p:spPr bwMode="auto">
          <a:xfrm>
            <a:off x="1691680" y="2060848"/>
            <a:ext cx="6408712" cy="39175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- l’allenamento nell’accogliere lo sguardo dell’Altro</a:t>
            </a:r>
            <a:endParaRPr lang="it-IT" dirty="0"/>
          </a:p>
        </p:txBody>
      </p:sp>
      <p:pic>
        <p:nvPicPr>
          <p:cNvPr id="29698" name="Picture 2" descr="Risultati immagini per lo sguardo di D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6552728" cy="4914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 descr="Risultati immagini per pregare dio per i vivi e per i mor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8132" name="AutoShape 4" descr="Risultati immagini per pregare dio per i vivi e per i mor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8134" name="AutoShape 6" descr="Risultati immagini per pregare dio per i vivi e per i mor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4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48680"/>
            <a:ext cx="561662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620688"/>
            <a:ext cx="7602048" cy="56277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 </a:t>
            </a:r>
          </a:p>
          <a:p>
            <a:r>
              <a:rPr lang="it-IT" b="1" dirty="0" smtClean="0"/>
              <a:t>6.</a:t>
            </a:r>
            <a:r>
              <a:rPr lang="it-IT" dirty="0" smtClean="0"/>
              <a:t> Sepolti e resuscitati con Cristo nel Battesimo che li rende membri vivi della Chiesa, e ad essa più fortemente vincolati per la Professione, si facciano testimoni e strumenti della sua missione tra gli uomini,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annunciando Cristo con la vita e con la Parola.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 </a:t>
            </a:r>
            <a:r>
              <a:rPr lang="it-IT" dirty="0" smtClean="0"/>
              <a:t>Ispirati a san Francesco e con lui chiamati a ricostruire la Chiesa, si impegnino a vivere in piena comunione con il Papa, i Vescovi e i Sacerdoti in un fiducioso e aperto dialogo di creatività apostolica [</a:t>
            </a:r>
            <a:r>
              <a:rPr lang="it-IT" dirty="0" smtClean="0">
                <a:hlinkClick r:id="rId2"/>
              </a:rPr>
              <a:t>Paolo </a:t>
            </a:r>
            <a:r>
              <a:rPr lang="it-IT" dirty="0" err="1" smtClean="0">
                <a:hlinkClick r:id="rId2"/>
              </a:rPr>
              <a:t>VI</a:t>
            </a:r>
            <a:r>
              <a:rPr lang="it-IT" dirty="0" smtClean="0">
                <a:hlinkClick r:id="rId2"/>
              </a:rPr>
              <a:t>, 19.5.1971, Discorso ai Terziari, </a:t>
            </a:r>
            <a:r>
              <a:rPr lang="it-IT" i="1" dirty="0" smtClean="0"/>
              <a:t>III</a:t>
            </a:r>
            <a:r>
              <a:rPr lang="it-IT" dirty="0" smtClean="0"/>
              <a:t>].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0"/>
            <a:ext cx="9204515" cy="69033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404664"/>
            <a:ext cx="86764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2800" b="1" dirty="0" smtClean="0"/>
              <a:t>[FF 43 –</a:t>
            </a:r>
            <a:r>
              <a:rPr lang="it-IT" sz="2800" dirty="0" smtClean="0"/>
              <a:t> </a:t>
            </a:r>
            <a:r>
              <a:rPr lang="it-IT" sz="2800" dirty="0" err="1" smtClean="0"/>
              <a:t>RnB</a:t>
            </a:r>
            <a:r>
              <a:rPr lang="it-IT" sz="2800" dirty="0" smtClean="0"/>
              <a:t> XVI – </a:t>
            </a:r>
            <a:r>
              <a:rPr lang="it-IT" sz="2800" cap="small" dirty="0" smtClean="0"/>
              <a:t>Di coloro che vanno tra i saraceni e gli altri infedeli</a:t>
            </a:r>
            <a:r>
              <a:rPr lang="it-IT" sz="2800" dirty="0" smtClean="0"/>
              <a:t>] </a:t>
            </a:r>
          </a:p>
          <a:p>
            <a:r>
              <a:rPr lang="it-IT" sz="2800" dirty="0" smtClean="0"/>
              <a:t>I frati poi che vanno fra gli infedeli, possono comportarsi spiritualmente in mezzo a loro in due modi. </a:t>
            </a:r>
          </a:p>
          <a:p>
            <a:r>
              <a:rPr lang="it-IT" sz="2800" b="1" dirty="0" smtClean="0"/>
              <a:t>Un modo </a:t>
            </a:r>
            <a:r>
              <a:rPr lang="it-IT" sz="2800" dirty="0" smtClean="0"/>
              <a:t>è che non facciano liti </a:t>
            </a:r>
            <a:r>
              <a:rPr lang="it-IT" sz="2800" dirty="0" err="1" smtClean="0"/>
              <a:t>nè</a:t>
            </a:r>
            <a:r>
              <a:rPr lang="it-IT" sz="2800" dirty="0" smtClean="0"/>
              <a:t> dispute, ma siano soggetti ad ogni creatura umana per amore di Dio e confessino di essere cristiani. </a:t>
            </a:r>
          </a:p>
          <a:p>
            <a:r>
              <a:rPr lang="it-IT" sz="2800" b="1" dirty="0" smtClean="0"/>
              <a:t>L'altro modo </a:t>
            </a:r>
            <a:r>
              <a:rPr lang="it-IT" sz="2800" dirty="0" smtClean="0"/>
              <a:t>è che quando vedranno che piace al Signore, annunzino la parola di Dio perché essi credano in Dio onnipotente Padre e Figlio e Spirito Santo, Creatore di tutte le cose, e nel Figlio Redentore e Salvatore, e siano battezzati, e si facciano cristiani, poiché, se uno non sarà rinato per acqua e Spirito Santo non può entrare nel regno di Dio. </a:t>
            </a:r>
            <a:endParaRPr lang="it-IT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95536" y="297499"/>
            <a:ext cx="860444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[FF 690</a:t>
            </a: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2Cel, 103]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103. Mentre dimorava presso Siena, vi capitò un frate dell'Ordine dei predicatori, uomo spirituale e dottore in sacra teologia. Venne dunque a far visita al beato Francesco e si trattennero a lungo insieme, lui e il Santo in dolcissima conversazione sulle parole del Signore. Poi il maestro lo interrogò su quel detto di Ezechiele: Se non manifesterai all'empio la sua empietà, domanderò conto a te della sua anima (cfr </a:t>
            </a:r>
            <a:r>
              <a:rPr kumimoji="0" lang="it-IT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Ez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3,18).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11560" y="260648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Gli disse: «Io stesso, buon padre, conosco molti ai quali non sempre manifesto la loro empietà, pur sapendo che sono in peccato mortale. Forse che sarà chiesto conto a me delle loro anime?». E poiché Francesco si diceva ignorante e perciò degno più di essere da lui istruito, che di rispondere sopra una sentenza della Scrittura, il dottore aggiunse umilmente: «Fratello, anche se ho sentito alcuni dotti esporre questo passo, tuttavia volentieri gradirei a questo riguardo il tuo parere». </a:t>
            </a:r>
            <a:endParaRPr lang="it-IT" sz="6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8466144" cy="5771728"/>
          </a:xfrm>
        </p:spPr>
        <p:txBody>
          <a:bodyPr>
            <a:normAutofit fontScale="92500" lnSpcReduction="10000"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«Se la frase va presa in senso generico,--rispose Francesco --io la intendo così: Il servo di Dio deve avere in se stesso tale ardore di santità di vita, da rimproverare tutti gli empi con la luce dell'esempio e l'eloquenza della sua condotta. Così, ripeto, lo splendore della sua vita  ed il buon odore della sua fama, renderanno manifesta a tutti la loro iniquità ». Il dottore rimase molto edificato, per questa interpretazione, e mentre se ne partiva, disse ai compagni di Francesco: «Fratelli miei, la teologia di questo uomo, sorretta dalla purezza e dalla contemplazione, vola come aquila. La nostra scienza invece striscia terra </a:t>
            </a:r>
            <a:r>
              <a:rPr lang="it-IT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terra</a:t>
            </a:r>
            <a:r>
              <a:rPr lang="it-IT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 </a:t>
            </a:r>
            <a:endParaRPr lang="it-IT" sz="6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Risultati immagini per coeren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453267" cy="5544616"/>
          </a:xfrm>
          <a:prstGeom prst="rect">
            <a:avLst/>
          </a:prstGeom>
          <a:noFill/>
        </p:spPr>
      </p:pic>
      <p:pic>
        <p:nvPicPr>
          <p:cNvPr id="3" name="Immagine 2" descr="cristo1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3728" y="2204864"/>
            <a:ext cx="1137296" cy="1223536"/>
          </a:xfrm>
          <a:prstGeom prst="rect">
            <a:avLst/>
          </a:prstGeom>
        </p:spPr>
      </p:pic>
      <p:pic>
        <p:nvPicPr>
          <p:cNvPr id="4" name="Immagine 3" descr="cristo1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56176" y="3645024"/>
            <a:ext cx="1137296" cy="12235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799</TotalTime>
  <Words>485</Words>
  <Application>Microsoft Office PowerPoint</Application>
  <PresentationFormat>Presentazione su schermo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Solstizio</vt:lpstr>
      <vt:lpstr>“Annunciare Cristo con la vita e con la Parola” (cfr. CCGGnr6)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- la capacità di accogliere lo sguardo dell’altro</vt:lpstr>
      <vt:lpstr>- l’allenamento nell’accogliere lo sguardo dell’Altro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Archivio</dc:creator>
  <cp:lastModifiedBy>Acer</cp:lastModifiedBy>
  <cp:revision>135</cp:revision>
  <dcterms:created xsi:type="dcterms:W3CDTF">2016-02-12T10:09:33Z</dcterms:created>
  <dcterms:modified xsi:type="dcterms:W3CDTF">2018-01-21T09:52:12Z</dcterms:modified>
</cp:coreProperties>
</file>